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  <p:sldId id="276" r:id="rId9"/>
    <p:sldId id="272" r:id="rId10"/>
    <p:sldId id="267" r:id="rId11"/>
    <p:sldId id="265" r:id="rId12"/>
    <p:sldId id="268" r:id="rId13"/>
    <p:sldId id="274" r:id="rId14"/>
    <p:sldId id="275" r:id="rId15"/>
    <p:sldId id="266" r:id="rId16"/>
    <p:sldId id="263" r:id="rId17"/>
    <p:sldId id="264" r:id="rId18"/>
    <p:sldId id="269" r:id="rId19"/>
    <p:sldId id="270" r:id="rId20"/>
    <p:sldId id="271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70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00BAE300-DB7E-4CB7-AB4C-87CABA85281C}" type="datetimeFigureOut">
              <a:rPr lang="ru-RU"/>
              <a:pPr>
                <a:defRPr/>
              </a:pPr>
              <a:t>13.10.2016</a:t>
            </a:fld>
            <a:endParaRPr lang="ru-RU"/>
          </a:p>
        </p:txBody>
      </p:sp>
      <p:sp>
        <p:nvSpPr>
          <p:cNvPr id="6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EA9EF359-C2CC-4DA4-9AE4-60D34F65C6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4F114-5A8A-474A-91F4-96604463398A}" type="datetimeFigureOut">
              <a:rPr lang="ru-RU"/>
              <a:pPr>
                <a:defRPr/>
              </a:pPr>
              <a:t>13.10.2016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5A78F-1503-4201-B884-02039B75BC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994CC-81E7-4D0F-9642-150BABF853C5}" type="datetimeFigureOut">
              <a:rPr lang="ru-RU"/>
              <a:pPr>
                <a:defRPr/>
              </a:pPr>
              <a:t>13.10.2016</a:t>
            </a:fld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47FA3-9BE4-43A1-8F57-C2A783B8BE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70374F-B6D5-40A7-B20D-C9AD66291281}" type="datetimeFigureOut">
              <a:rPr lang="ru-RU"/>
              <a:pPr>
                <a:defRPr/>
              </a:pPr>
              <a:t>13.10.2016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9EB9B0-F01B-4F23-8D0C-B1A33A5D47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57323B0D-1F55-4528-B06A-33C0D08E04AA}" type="datetimeFigureOut">
              <a:rPr lang="ru-RU"/>
              <a:pPr>
                <a:defRPr/>
              </a:pPr>
              <a:t>13.10.2016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0F52AA58-D554-424B-BC68-F50DBDF346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9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F76887-511F-46D3-9A0F-D15B35113CB1}" type="datetimeFigureOut">
              <a:rPr lang="ru-RU"/>
              <a:pPr>
                <a:defRPr/>
              </a:pPr>
              <a:t>13.10.2016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45080D-DAE2-4998-B54A-A310205DCC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9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0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E7D3FF-F49D-462A-86C0-F6A08BB9E3FC}" type="datetimeFigureOut">
              <a:rPr lang="ru-RU"/>
              <a:pPr>
                <a:defRPr/>
              </a:pPr>
              <a:t>13.10.2016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0EEAB0-6BC7-4E20-B113-E3EEC2A30B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6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331F44-A215-422D-9569-7CF40816932A}" type="datetimeFigureOut">
              <a:rPr lang="ru-RU"/>
              <a:pPr>
                <a:defRPr/>
              </a:pPr>
              <a:t>13.10.2016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E3C14D4-C01C-4D76-93CF-C88844EA35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51CB5-784E-4A6B-8441-D078D33FF406}" type="datetimeFigureOut">
              <a:rPr lang="ru-RU"/>
              <a:pPr>
                <a:defRPr/>
              </a:pPr>
              <a:t>13.10.2016</a:t>
            </a:fld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CF8FA-8D6C-4B2F-B388-7D051EE355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1EE09A51-AD7A-4CDB-B541-9A2437ECC511}" type="datetimeFigureOut">
              <a:rPr lang="ru-RU"/>
              <a:pPr>
                <a:defRPr/>
              </a:pPr>
              <a:t>13.10.2016</a:t>
            </a:fld>
            <a:endParaRPr lang="ru-RU"/>
          </a:p>
        </p:txBody>
      </p:sp>
      <p:sp>
        <p:nvSpPr>
          <p:cNvPr id="7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BF51C19F-1429-4715-BBD2-29DB0B80BE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40F30274-9C24-466F-B966-8009F83C1886}" type="datetimeFigureOut">
              <a:rPr lang="ru-RU"/>
              <a:pPr>
                <a:defRPr/>
              </a:pPr>
              <a:t>13.10.2016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CA9AAA18-3DDE-4F1C-9F5C-9BDC14945D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4A60AFC-FE30-470C-83E3-BD23699784BC}" type="datetimeFigureOut">
              <a:rPr lang="ru-RU"/>
              <a:pPr>
                <a:defRPr/>
              </a:pPr>
              <a:t>13.10.2016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tx2">
                    <a:shade val="9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72FBABD4-6E4E-45DE-A6BE-759704FF33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83" r:id="rId7"/>
    <p:sldLayoutId id="2147483690" r:id="rId8"/>
    <p:sldLayoutId id="2147483691" r:id="rId9"/>
    <p:sldLayoutId id="2147483682" r:id="rId10"/>
    <p:sldLayoutId id="2147483681" r:id="rId11"/>
  </p:sldLayoutIdLst>
  <p:txStyles>
    <p:titleStyle>
      <a:lvl1pPr marL="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2pPr>
      <a:lvl3pPr marL="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3pPr>
      <a:lvl4pPr marL="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4pPr>
      <a:lvl5pPr marL="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5pPr>
      <a:lvl6pPr marL="5111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6pPr>
      <a:lvl7pPr marL="9683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7pPr>
      <a:lvl8pPr marL="14255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8pPr>
      <a:lvl9pPr marL="18827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Cambria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3550" y="381000"/>
            <a:ext cx="8229600" cy="46910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357165"/>
            <a:ext cx="8715435" cy="421483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РОЛЬ И ЗНАЧЕНИЕ ПРАВООХРАНИТЕЛЬНЫХ ОРГАНОВ В ПОВЫШЕНИИ КАЧЕСТВА ПОДГОТОВКИ СТУДЕНТОВ СПЕЦИАЛИЗАЦИИ «СУДЕБНО-ПРОКУРОРСКО-СЛЕДСТВЕННАЯ ДЕЯТЕЛЬНОСТЬ»</a:t>
            </a:r>
          </a:p>
        </p:txBody>
      </p:sp>
      <p:pic>
        <p:nvPicPr>
          <p:cNvPr id="13315" name="Picture 2" descr="IMG_05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313" y="3000375"/>
            <a:ext cx="6072187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eaLnBrk="1" fontAlgn="auto" hangingPunct="1">
              <a:spcAft>
                <a:spcPts val="0"/>
              </a:spcAft>
              <a:defRPr/>
            </a:pPr>
            <a:endParaRPr lang="ru-RU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357960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УЧЕБНО-МЕТОДИЧЕСКАЯ РАБОТА</a:t>
            </a:r>
          </a:p>
          <a:p>
            <a:pPr algn="just" eaLnBrk="1" hangingPunct="1"/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24 февраля 2016 года на факультете экономики и права состоялась встреча студентов старших курсов с представителями УДФР КГК Республики Беларусь по Могилевской области на тему «</a:t>
            </a:r>
            <a:r>
              <a:rPr lang="ru-RU" sz="19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Лжепредпринимательство</a:t>
            </a:r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как общественно опасное деяние»</a:t>
            </a:r>
          </a:p>
          <a:p>
            <a:pPr algn="just" eaLnBrk="1" hangingPunct="1"/>
            <a:r>
              <a:rPr lang="ru-RU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Учебно-методический семинар провели</a:t>
            </a:r>
            <a:r>
              <a:rPr lang="be-BY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заместитель начальника УДФР КГК Республики Беларусь по Могилевской области</a:t>
            </a:r>
            <a:r>
              <a:rPr lang="be-BY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Шаройкин</a:t>
            </a:r>
            <a:r>
              <a:rPr lang="ru-RU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Александр Михайлович, старшие инспекторы УДФР </a:t>
            </a:r>
            <a:r>
              <a:rPr lang="ru-RU" sz="19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Балашенко</a:t>
            </a:r>
            <a:r>
              <a:rPr lang="ru-RU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Вячеслав Анатольевич и Соловьёв Сергей Анатольевич.</a:t>
            </a:r>
          </a:p>
          <a:p>
            <a:pPr algn="just" eaLnBrk="1" hangingPunct="1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7" name="Picture 2" descr="C:\Users\Алинка-малинка\Desktop\phoca_thumb_l_02b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286125"/>
            <a:ext cx="4000500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3" descr="C:\Users\Алинка-малинка\Desktop\phoca_thumb_l_04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3286125"/>
            <a:ext cx="4286250" cy="332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214282" y="214291"/>
            <a:ext cx="8715436" cy="6929460"/>
          </a:xfrm>
        </p:spPr>
        <p:txBody>
          <a:bodyPr/>
          <a:lstStyle/>
          <a:p>
            <a:pPr algn="just" eaLnBrk="1" hangingPunct="1"/>
            <a:endParaRPr lang="ru-RU" sz="2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УЧЕБНО-МЕТОДИЧЕСКАЯ РАБОТА</a:t>
            </a:r>
          </a:p>
          <a:p>
            <a:pPr algn="just" eaLnBrk="1" hangingPunct="1"/>
            <a:endParaRPr lang="ru-RU" sz="2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17 февраля 2016 года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студенты 2 и 3 курсов факультета экономики и права, специальности «Правоведение»</a:t>
            </a:r>
            <a:r>
              <a:rPr lang="be-BY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 очередной раз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посетили УДФР. На повестке дня стояло рассмотрение и </a:t>
            </a:r>
            <a:r>
              <a:rPr lang="ru-RU" sz="2400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обсуждение нового Указа Президента Республики Беларусь от 19 января 2016 г. № 14 «О дополнительных мерах по предупреждению незаконной минимизации сумм налогов»</a:t>
            </a: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который вступит в силу с апреля 2016 года. Сотрудником УДФР было отмечено, что нормы Указа направлены на повышение эффективности противодействия деятельности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лжепредпринимательских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структур. 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3554" name="Содержимое 5"/>
          <p:cNvSpPr>
            <a:spLocks noGrp="1"/>
          </p:cNvSpPr>
          <p:nvPr>
            <p:ph idx="1"/>
          </p:nvPr>
        </p:nvSpPr>
        <p:spPr>
          <a:xfrm>
            <a:off x="214313" y="214313"/>
            <a:ext cx="8715375" cy="5957887"/>
          </a:xfrm>
        </p:spPr>
        <p:txBody>
          <a:bodyPr/>
          <a:lstStyle/>
          <a:p>
            <a:pPr algn="just" eaLnBrk="1" hangingPunct="1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27 марта 2016 года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студенты 2 и 3 курсов факультета экономики и права, специальности «Правоведение» посетили филиал кафедры уголовного права и уголовного процесса МГУ имени А.А. Кулешова на базе УДФ</a:t>
            </a:r>
            <a:r>
              <a:rPr lang="be-BY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eaLnBrk="1" hangingPunct="1"/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рамках проведения дня информирования для сотрудников УДФР и студентов специализации «</a:t>
            </a:r>
            <a:r>
              <a:rPr lang="ru-RU" sz="2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Судебно-прокурорско-следственная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деятельность»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выступил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руководитель военного отдела Могилёвской епархии протоиерей Сергий Лобода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рассказавший о правилах поведения и питания во время Великого поста, которые обязаны соблюдать все верующие христиане. А также для присутствующих </a:t>
            </a:r>
            <a:r>
              <a:rPr lang="ru-RU" sz="2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выступил судья Ленинского районного суда г. Могилева Шведов Игорь Александрович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который осветил некоторые практические аспекты рассмотрения судами уголовных дел с коррупционной составляющей. </a:t>
            </a:r>
          </a:p>
          <a:p>
            <a:pPr eaLnBrk="1" hangingPunct="1"/>
            <a:endParaRPr lang="ru-RU" dirty="0" smtClean="0"/>
          </a:p>
        </p:txBody>
      </p:sp>
      <p:pic>
        <p:nvPicPr>
          <p:cNvPr id="23555" name="Picture 4" descr="C:\Users\Алинка-малинка\Desktop\phoca_thumb_l_04b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929063"/>
            <a:ext cx="4229100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5" descr="C:\Users\Алинка-малинка\Desktop\phoca_thumb_l_05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50" y="3643313"/>
            <a:ext cx="25717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7200" y="254000"/>
            <a:ext cx="8229600" cy="79375"/>
          </a:xfrm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endParaRPr lang="ru-RU" sz="4200" smtClean="0">
              <a:effectLst/>
            </a:endParaRPr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>
          <a:xfrm>
            <a:off x="142844" y="142852"/>
            <a:ext cx="8786874" cy="6029348"/>
          </a:xfrm>
        </p:spPr>
        <p:txBody>
          <a:bodyPr/>
          <a:lstStyle/>
          <a:p>
            <a:pPr algn="just" eaLnBrk="1" hangingPunct="1"/>
            <a:r>
              <a:rPr lang="ru-RU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Завершающим стало </a:t>
            </a:r>
            <a:r>
              <a:rPr lang="ru-RU" sz="1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выступление старшего инспектора отделения по агитации и пропаганде ГАИ УВД Могилевского облисполкома Колесника Андрея Васильевича, </a:t>
            </a:r>
            <a:r>
              <a:rPr lang="ru-RU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которое было посвящено профилактике и предупреждению дорожно-транспортных происшествий. Так, Андрей Васильевич настоятельно порекомендовал всем владельцам автомобилей быть внимательными на дорогах, соблюдать правила обгона и скоростной режим,  а также обеспечить свою безопасность и безопасность пассажиров, не забывая пристегивать ремни безопасности и приобретать специальные детские удерживающие устройства. В свою очередь не были оставлены без внимания и пешеходы, чья невнимательность при переходе через дорожное полотно может стоить им жизни. </a:t>
            </a:r>
          </a:p>
          <a:p>
            <a:pPr eaLnBrk="1" hangingPunct="1"/>
            <a:endParaRPr lang="ru-RU" sz="1700" dirty="0" smtClean="0"/>
          </a:p>
        </p:txBody>
      </p:sp>
      <p:pic>
        <p:nvPicPr>
          <p:cNvPr id="24579" name="Picture 4" descr="20160427_1518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3357562"/>
            <a:ext cx="5689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vert="horz" wrap="square" lIns="91440" tIns="4572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ru-RU" smtClean="0">
              <a:effectLst/>
            </a:endParaRPr>
          </a:p>
        </p:txBody>
      </p:sp>
      <p:sp>
        <p:nvSpPr>
          <p:cNvPr id="25602" name="Rectangle 3"/>
          <p:cNvSpPr>
            <a:spLocks noGrp="1"/>
          </p:cNvSpPr>
          <p:nvPr>
            <p:ph type="body" idx="4294967295"/>
          </p:nvPr>
        </p:nvSpPr>
        <p:spPr>
          <a:xfrm>
            <a:off x="214282" y="1428736"/>
            <a:ext cx="8715436" cy="4743464"/>
          </a:xfrm>
        </p:spPr>
        <p:txBody>
          <a:bodyPr/>
          <a:lstStyle/>
          <a:p>
            <a:pPr algn="just" eaLnBrk="1" hangingPunct="1"/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Помимо всего прочего, специалисты УДФР КГК не оставляют без внимания мероприятия, организованные кафедрой. Например, </a:t>
            </a:r>
            <a:r>
              <a:rPr lang="ru-RU" sz="2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качестве члена жюри в Региональной студенческой  олимпиаде правовых знаний был приглашен начальник организационно-инспекторского отдела УДФР КГК Республики Беларусь по Могилевской области, подполковник финансовой милиции Воронов А.Н.</a:t>
            </a: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/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Можно отметить профессиональное судейство и высокий уровень профессионализма Воронова А.Н., который  наряду с аргументированными замечаниями командам и развернутыми объяснениями, касающимися заданий олимпиады, проявил доброжелательность и отметил высокий уровень данного мероприятия и подготовки команд.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eaLnBrk="1" fontAlgn="auto" hangingPunct="1">
              <a:spcAft>
                <a:spcPts val="0"/>
              </a:spcAft>
              <a:defRPr/>
            </a:pPr>
            <a:endParaRPr lang="ru-RU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26626" name="Picture 2" descr="C:\Users\Алинка-малинка\Desktop\phoca_thumb_l_02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4313" y="285750"/>
            <a:ext cx="8801100" cy="614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8929688" cy="678658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sz="2800" b="1" cap="all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Филиал кафедры выполняет следующие функции:</a:t>
            </a:r>
          </a:p>
          <a:p>
            <a:pPr algn="ctr" eaLnBrk="1" hangingPunct="1">
              <a:lnSpc>
                <a:spcPct val="80000"/>
              </a:lnSpc>
            </a:pPr>
            <a:endParaRPr lang="ru-RU" sz="25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подготовку учебных программ по учебным дисциплинам, </a:t>
            </a:r>
            <a:r>
              <a:rPr lang="ru-RU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судебно-прокурорско-следственной</a:t>
            </a: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производственной практике, тематики курсовых и дипломных работ;</a:t>
            </a:r>
          </a:p>
          <a:p>
            <a:pPr algn="just" eaLnBrk="1" hangingPunct="1">
              <a:lnSpc>
                <a:spcPct val="80000"/>
              </a:lnSpc>
            </a:pPr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подготовку и проведение лекций, учебно-методических семинаров, информационных встреч, круглых столов, диспутов и иных видов занятий, предусмотренных учебными планами по дисциплинам специализации «</a:t>
            </a:r>
            <a:r>
              <a:rPr lang="ru-RU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Судебно-прокурорско-следственная</a:t>
            </a: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деятельность»;</a:t>
            </a:r>
          </a:p>
          <a:p>
            <a:pPr algn="just" eaLnBrk="1" hangingPunct="1">
              <a:lnSpc>
                <a:spcPct val="80000"/>
              </a:lnSpc>
            </a:pPr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руководство курсовыми и дипломными работами, их рецензирование;</a:t>
            </a:r>
          </a:p>
          <a:p>
            <a:pPr algn="just" eaLnBrk="1" hangingPunct="1">
              <a:lnSpc>
                <a:spcPct val="80000"/>
              </a:lnSpc>
            </a:pP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организацию практики студентов и стажировки преподавателей, осуществление контроля за их проведением;</a:t>
            </a:r>
          </a:p>
          <a:p>
            <a:pPr algn="just" eaLnBrk="1" hangingPunct="1">
              <a:lnSpc>
                <a:spcPct val="80000"/>
              </a:lnSpc>
            </a:pPr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формирование профессиональных навыков, умений и компетенции студентов;</a:t>
            </a:r>
          </a:p>
          <a:p>
            <a:pPr algn="just" eaLnBrk="1" hangingPunct="1">
              <a:lnSpc>
                <a:spcPct val="80000"/>
              </a:lnSpc>
            </a:pPr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внедрение в учебный процесс передовых достижений теории и практики, новых интерактивных методов обучения;</a:t>
            </a:r>
          </a:p>
          <a:p>
            <a:pPr eaLnBrk="1" hangingPunct="1">
              <a:lnSpc>
                <a:spcPct val="80000"/>
              </a:lnSpc>
            </a:pPr>
            <a:endParaRPr lang="ru-RU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15436" cy="1357322"/>
          </a:xfrm>
        </p:spPr>
        <p:txBody>
          <a:bodyPr>
            <a:noAutofit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ru-RU" sz="2800" b="1" cap="all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Филиал кафедры выполняет следующие функции:</a:t>
            </a:r>
            <a:br>
              <a:rPr lang="ru-RU" sz="2800" b="1" cap="all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800" cap="all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/>
            </a:endParaRPr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214313" y="1214422"/>
            <a:ext cx="8643967" cy="5429288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подготовку и обсуждение конспектов лекций, учебных пособий, методических рекомендаций;</a:t>
            </a:r>
          </a:p>
          <a:p>
            <a:pPr algn="just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составление отзывов (рекомендаций) на учебники, учебные пособия и учебно-методические издания;</a:t>
            </a:r>
          </a:p>
          <a:p>
            <a:pPr algn="just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создание и пополнение учебно-методической базы;</a:t>
            </a:r>
          </a:p>
          <a:p>
            <a:pPr algn="just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содействие и непосредственное участие в проведении научных исследований текущих и перспективных проблем совершенствования законодательства по научно-исследовательской теме кафедры;</a:t>
            </a:r>
          </a:p>
          <a:p>
            <a:pPr algn="just" eaLnBrk="1" hangingPunct="1">
              <a:lnSpc>
                <a:spcPct val="80000"/>
              </a:lnSpc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научное обеспечение совершенствования профессионального образования на основе разработки и рецензирования курсов лекций и учебно-методических материалов по дисциплинам кафедры.</a:t>
            </a:r>
          </a:p>
          <a:p>
            <a:pPr eaLnBrk="1" hangingPunct="1">
              <a:lnSpc>
                <a:spcPct val="80000"/>
              </a:lnSpc>
            </a:pPr>
            <a:endParaRPr lang="ru-RU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eaLnBrk="1" fontAlgn="auto" hangingPunct="1">
              <a:spcAft>
                <a:spcPts val="0"/>
              </a:spcAft>
              <a:defRPr/>
            </a:pPr>
            <a:endParaRPr lang="ru-RU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285750" y="357188"/>
            <a:ext cx="8572500" cy="581501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endParaRPr lang="ru-RU" sz="2000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ru-RU" sz="29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ЗНАЧЕНИЕ ФИЛИАЛА КАФЕДРЫ</a:t>
            </a:r>
          </a:p>
          <a:p>
            <a:pPr algn="just" eaLnBrk="1" hangingPunct="1">
              <a:lnSpc>
                <a:spcPct val="80000"/>
              </a:lnSpc>
            </a:pPr>
            <a:endParaRPr lang="ru-RU" sz="2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ru-RU" sz="2000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Филиал кафедры участвует в реализации творческих связей кафедры уголовного права и уголовного процесса по направлениям своей деятельности с другими кафедрами, филиалами кафедр и структурными подразделениями МГУ имени А.А. Кулешова, а также иными учебными и научными учреждениями и организациями посредством проведения совместных научных и прикладных исследований, участия в конференциях. </a:t>
            </a:r>
          </a:p>
          <a:p>
            <a:pPr algn="just" eaLnBrk="1" hangingPunct="1">
              <a:lnSpc>
                <a:spcPct val="80000"/>
              </a:lnSpc>
            </a:pPr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Велико значение практической составляющей в работе филиала кафедры, каждый учебно-методический семинар, а равно каждое посещение филиала кафедры для проведения дня информирования повышает уровень знаний студентов, так как они могут подкрепить свои теоретические знания, слушая специалистов-практиков, имея возможность осуществлять диалог с профессионалами из разных областей, а также проходить практику на базе УДФР КГК по Могилевской области и видеть все тонкости и особенности работы данной организации.</a:t>
            </a:r>
          </a:p>
          <a:p>
            <a:pPr eaLnBrk="1" hangingPunct="1">
              <a:lnSpc>
                <a:spcPct val="80000"/>
              </a:lnSpc>
            </a:pPr>
            <a:endParaRPr lang="ru-RU" sz="25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ru-RU" sz="3600" dirty="0" smtClean="0">
                <a:solidFill>
                  <a:schemeClr val="bg1"/>
                </a:solidFill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bg1"/>
                </a:solidFill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ЗНАЧЕНИЕ ФИЛИАЛА КАФЕДРЫ</a:t>
            </a:r>
            <a:br>
              <a:rPr lang="ru-RU" sz="31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/>
            </a:endParaRPr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214282" y="1646238"/>
            <a:ext cx="8715436" cy="4926034"/>
          </a:xfrm>
        </p:spPr>
        <p:txBody>
          <a:bodyPr/>
          <a:lstStyle/>
          <a:p>
            <a:pPr algn="just" eaLnBrk="1" hangingPunct="1"/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Преподаватели кафедры уголовного права и уголовного процесса также имеют возможность повышать свой профессиональный уровень путем проведения бесед со специалистами УДФР КГК по вопросам применения законодательства. </a:t>
            </a:r>
          </a:p>
          <a:p>
            <a:pPr algn="just" eaLnBrk="1" hangingPunct="1"/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Специалисты УДФР оказывают содействие в предоставлении статистических данных по различным категориям преступлений, делятся своим опытом и помогают определить приоритетные направления в рамках которых должна осуществляться подготовка высоко  квалифицированных специалистов</a:t>
            </a:r>
            <a:r>
              <a:rPr lang="ru-RU" sz="2200" dirty="0" smtClean="0"/>
              <a:t>.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1"/>
          </p:nvPr>
        </p:nvSpPr>
        <p:spPr>
          <a:xfrm>
            <a:off x="214313" y="428625"/>
            <a:ext cx="8472487" cy="2786063"/>
          </a:xfrm>
        </p:spPr>
        <p:txBody>
          <a:bodyPr/>
          <a:lstStyle/>
          <a:p>
            <a:pPr algn="just" eaLnBrk="1" hangingPunct="1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31 июля 2015 года приказом ректора № 82а от 31.07.2015 был открыт филиал кафедры уголовного права и уголовного процесса на базе управления Департамента финансовых расследований КГК Республики Беларусь по Могилевской области (далее - УДФР).</a:t>
            </a:r>
          </a:p>
          <a:p>
            <a:pPr algn="just" eaLnBrk="1" hangingPunct="1"/>
            <a:endParaRPr lang="ru-RU" sz="2800" dirty="0" smtClean="0">
              <a:solidFill>
                <a:schemeClr val="bg1"/>
              </a:solidFill>
            </a:endParaRPr>
          </a:p>
          <a:p>
            <a:pPr algn="just" eaLnBrk="1" hangingPunct="1"/>
            <a:r>
              <a:rPr lang="ru-RU" sz="2800" dirty="0" smtClean="0">
                <a:solidFill>
                  <a:schemeClr val="bg1"/>
                </a:solidFill>
              </a:rPr>
              <a:t>Филиал  является подразделением кафедры уголовного права и уголовного процесса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ru-RU" sz="2800" dirty="0" smtClean="0">
                <a:solidFill>
                  <a:schemeClr val="bg1"/>
                </a:solidFill>
              </a:rPr>
              <a:t>МГУ имени А.А.Кулешова и обеспечивает проведение совместной учебной, учебно-методической, организационно-методической и научной работы сотрудников кафедры и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УДФР.</a:t>
            </a:r>
            <a:endParaRPr lang="ru-RU" sz="2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53536"/>
            <a:ext cx="8715436" cy="1143000"/>
          </a:xfrm>
        </p:spPr>
        <p:txBody>
          <a:bodyPr>
            <a:normAutofit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ПЕРСПЕКТИВНЫЕ НАПРАВЛЕНИЯ И ПЛАНЫ ФИЛИАЛА КАФЕДРЫ</a:t>
            </a:r>
            <a:endParaRPr lang="ru-RU" sz="2800" b="1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6" name="Содержимое 2"/>
          <p:cNvSpPr>
            <a:spLocks noGrp="1"/>
          </p:cNvSpPr>
          <p:nvPr>
            <p:ph idx="1"/>
          </p:nvPr>
        </p:nvSpPr>
        <p:spPr>
          <a:xfrm>
            <a:off x="214282" y="1646238"/>
            <a:ext cx="8715436" cy="4854596"/>
          </a:xfrm>
        </p:spPr>
        <p:txBody>
          <a:bodyPr/>
          <a:lstStyle/>
          <a:p>
            <a:pPr algn="just" eaLnBrk="1" hangingPunct="1"/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 поддержке УДФР КГК по Могилевской области планируется открытие на факультете экономики и права МГУ имени А.А. Кулешова практико-ориентированной магистратуры, что в разы повысит уровень факультета;</a:t>
            </a:r>
          </a:p>
          <a:p>
            <a:pPr algn="just" eaLnBrk="1" hangingPunct="1"/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рамках работы филиала кафедры планируется повышение уровня проводимых учебно-методических семинаров с возможностью организации сотрудничества со специалистами из прилегающих областей для обмена опытом и обсуждения общих тенденций и перспектив в работе сотрудников правоохранительных органов;</a:t>
            </a:r>
          </a:p>
          <a:p>
            <a:pPr algn="just" eaLnBrk="1" hangingPunct="1"/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Филиалом кафедры утверждена научно-исследовательская тема в рамках которой сотрудники филиала продолжат свою работу.</a:t>
            </a:r>
          </a:p>
          <a:p>
            <a:pPr algn="just" eaLnBrk="1" hangingPunct="1"/>
            <a:endParaRPr lang="ru-RU" sz="22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643998" cy="2214578"/>
          </a:xfrm>
        </p:spPr>
        <p:txBody>
          <a:bodyPr>
            <a:noAutofit/>
          </a:bodyPr>
          <a:lstStyle/>
          <a:p>
            <a:pPr marL="54864" algn="just" eaLnBrk="1" fontAlgn="auto" hangingPunct="1">
              <a:spcAft>
                <a:spcPts val="0"/>
              </a:spcAft>
              <a:defRPr/>
            </a:pPr>
            <a:r>
              <a:rPr lang="ru-RU" sz="25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Организационно-правовой основой деятельности Филиала кафедры </a:t>
            </a:r>
            <a:r>
              <a:rPr lang="ru-RU" sz="25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является договор о совместной деятельности, заключенный между МГУ имени А.А. Кулешова и УДФР КГК Республики Беларусь по Могилевской области и Положение </a:t>
            </a:r>
            <a:r>
              <a:rPr lang="ru-RU" sz="20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от 03.09.2015 №ПП-180-2015.</a:t>
            </a:r>
            <a:endParaRPr lang="ru-RU" sz="200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57200" y="2428875"/>
            <a:ext cx="8229600" cy="3743325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Филиал кафедры находится по адресу: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город Могилев,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пер.1-й Крутой, 4.</a:t>
            </a:r>
          </a:p>
          <a:p>
            <a:pPr algn="just" eaLnBrk="1" hangingPunct="1">
              <a:buFont typeface="Wingdings 2" pitchFamily="18" charset="2"/>
              <a:buNone/>
            </a:pPr>
            <a:endPara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Font typeface="Wingdings 2" pitchFamily="18" charset="2"/>
              <a:buNone/>
            </a:pPr>
            <a:endParaRPr lang="ru-RU" sz="2400" b="1" dirty="0" smtClean="0">
              <a:solidFill>
                <a:schemeClr val="bg1"/>
              </a:solidFill>
            </a:endParaRPr>
          </a:p>
        </p:txBody>
      </p:sp>
      <p:pic>
        <p:nvPicPr>
          <p:cNvPr id="15363" name="Picture 2" descr="C:\Users\Алинка-малинка\Desktop\phoca_thumb_l_01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0" y="2911475"/>
            <a:ext cx="5629275" cy="366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0" y="195263"/>
            <a:ext cx="8229600" cy="2857495"/>
          </a:xfrm>
        </p:spPr>
        <p:txBody>
          <a:bodyPr>
            <a:noAutofit/>
          </a:bodyPr>
          <a:lstStyle/>
          <a:p>
            <a:pPr marL="54864" algn="just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Руководителем Филиала кафедры является зам.начальника управления по идеологической и кадровой работе УДФР КГК Республики Беларусь по Могилевской области и по совместительству старший преподаватель кафедры уголовного права и уголовного процесса </a:t>
            </a:r>
            <a:r>
              <a:rPr lang="ru-RU" sz="2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Шаройкин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Александр Михайлович, который осуществляет организацию и общее руководство учебно-методической, научно-исследовательской и воспитательной работой, проводимой филиалом кафедры со студентами специальности «Правоведение», а также осуществляет преподавательскую деятельность в рамках дисциплины «Коррупция и ее общественная опасность».</a:t>
            </a:r>
            <a:endParaRPr lang="ru-RU" sz="2000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C:\Users\Алинка-малинка\Desktop\phoca_thumb_l_06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5984" y="3286124"/>
            <a:ext cx="4816475" cy="33861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eaLnBrk="1" fontAlgn="auto" hangingPunct="1">
              <a:spcAft>
                <a:spcPts val="0"/>
              </a:spcAft>
              <a:defRPr/>
            </a:pPr>
            <a:endParaRPr lang="ru-RU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pic>
        <p:nvPicPr>
          <p:cNvPr id="17410" name="Picture 2" descr="C:\Users\Алинка-малинка\Desktop\phoca_thumb_l_03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4313" y="214313"/>
            <a:ext cx="8643937" cy="6429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eaLnBrk="1" fontAlgn="auto" hangingPunct="1">
              <a:spcAft>
                <a:spcPts val="0"/>
              </a:spcAft>
              <a:defRPr/>
            </a:pPr>
            <a:endParaRPr lang="ru-RU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214313" y="428604"/>
            <a:ext cx="8715375" cy="6858021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</a:pPr>
            <a:r>
              <a:rPr lang="ru-RU" sz="2400" b="1" cap="all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Целями и задачами Филиала кафедры являются</a:t>
            </a:r>
            <a:r>
              <a:rPr lang="ru-RU" sz="2800" b="1" cap="all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lnSpc>
                <a:spcPct val="80000"/>
              </a:lnSpc>
            </a:pPr>
            <a:endParaRPr lang="ru-RU" sz="1600" b="1" cap="all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объединение усилий специалистов-практиков и преподавателей-ученых с целью совершенствования подготовки студентов по специальности  1-24 01 02 «Правоведение» специализации  «</a:t>
            </a:r>
            <a:r>
              <a:rPr lang="ru-RU" sz="19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Судебно-прокурорско-следственная</a:t>
            </a:r>
            <a:r>
              <a:rPr lang="ru-RU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деятельность», соединения в учебном процессе теоретической подготовки с практической деятельностью, повышения качества профессиональной подготовки будущих специалистов;</a:t>
            </a:r>
          </a:p>
          <a:p>
            <a:pPr algn="just" eaLnBrk="1" hangingPunct="1">
              <a:lnSpc>
                <a:spcPct val="80000"/>
              </a:lnSpc>
            </a:pPr>
            <a:endParaRPr lang="ru-RU" sz="19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ознакомление с работой управления Департамента финансовых расследований Комитета государственного контроля Республики Беларусь по Могилевской области;</a:t>
            </a:r>
          </a:p>
          <a:p>
            <a:pPr algn="just" eaLnBrk="1" hangingPunct="1">
              <a:lnSpc>
                <a:spcPct val="80000"/>
              </a:lnSpc>
            </a:pPr>
            <a:endParaRPr lang="ru-RU" sz="19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ознакомление с организацией работы межрайонных отделов управления Департамента финансовых расследований Комитета государственного контроля Республики Беларусь по Могилевской области;</a:t>
            </a:r>
          </a:p>
          <a:p>
            <a:pPr algn="just" eaLnBrk="1" hangingPunct="1">
              <a:lnSpc>
                <a:spcPct val="80000"/>
              </a:lnSpc>
            </a:pPr>
            <a:endParaRPr lang="ru-RU" sz="19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изучение организации работы управления Департамента финансовых расследований Комитета государственного контроля Республики Беларусь по Могилевской области с обращениями граждан;</a:t>
            </a:r>
          </a:p>
          <a:p>
            <a:pPr algn="just" eaLnBrk="1" hangingPunct="1">
              <a:lnSpc>
                <a:spcPct val="80000"/>
              </a:lnSpc>
            </a:pPr>
            <a:endParaRPr lang="ru-RU" sz="19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осуществление руководства учебной (ознакомительной), производственной (ознакомительной), производственной (преддипломной) практикой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86874" cy="1357298"/>
          </a:xfrm>
        </p:spPr>
        <p:txBody>
          <a:bodyPr>
            <a:noAutofit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cap="all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Целями и задачами Филиала кафедры являются:</a:t>
            </a:r>
            <a:br>
              <a:rPr lang="ru-RU" sz="2400" b="1" cap="all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400" cap="all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/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214282" y="1071563"/>
            <a:ext cx="8715436" cy="5786437"/>
          </a:xfrm>
        </p:spPr>
        <p:txBody>
          <a:bodyPr/>
          <a:lstStyle/>
          <a:p>
            <a:pPr algn="just" eaLnBrk="1" hangingPunct="1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участие в государственной экзаменационной комиссии;</a:t>
            </a:r>
          </a:p>
          <a:p>
            <a:pPr algn="just" eaLnBrk="1" hangingPunct="1"/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проведение совместных семинаров, олимпиад и других мероприятий в рамках учебного процесса;</a:t>
            </a:r>
          </a:p>
          <a:p>
            <a:pPr algn="just" eaLnBrk="1" hangingPunct="1"/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обсуждение учебных планов подготовки специалистов специальности «Правоведение» специализации «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Судебно-прокурорско-следственная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деятельность»;</a:t>
            </a:r>
          </a:p>
          <a:p>
            <a:pPr algn="just" eaLnBrk="1" hangingPunct="1"/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содействие в комплектовании кафедры уголовного права и уголовного процесса учебно-методическими материалами, статистическими данными работы отделов управления Департамента финансовых расследований Комитета государственного контроля Республики Беларусь по Могилевской области.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214282" y="254000"/>
            <a:ext cx="8715436" cy="1143000"/>
          </a:xfrm>
          <a:noFill/>
        </p:spPr>
        <p:txBody>
          <a:bodyPr vert="horz" wrap="square" lIns="91440" tIns="4572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sz="2600" b="1" cap="all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Методическое взаимодействие кафедры уголовного права и уголовного процесса с филиалом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4294967295"/>
          </p:nvPr>
        </p:nvSpPr>
        <p:spPr>
          <a:xfrm>
            <a:off x="214282" y="1357298"/>
            <a:ext cx="8715436" cy="4814902"/>
          </a:xfrm>
        </p:spPr>
        <p:txBody>
          <a:bodyPr/>
          <a:lstStyle/>
          <a:p>
            <a:pPr algn="just"/>
            <a:r>
              <a:rPr lang="ru-RU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 взаимодействия и тесной интеграции образования, науки и практики. Сотрудники УДФР КГК участвуют в разработке учебных программ по приоритетным дисциплинам специализации. Руководитель филиала </a:t>
            </a:r>
            <a:r>
              <a:rPr lang="ru-RU" sz="19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Шаройкин</a:t>
            </a:r>
            <a:r>
              <a:rPr lang="ru-RU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А.М. в рамках преподавания курса «Коррупция и ее общественная опасность» занимается разработкой учебно-методического комплекса по данной дисциплине;</a:t>
            </a:r>
          </a:p>
          <a:p>
            <a:pPr algn="just"/>
            <a:endParaRPr lang="ru-RU" sz="19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 интеграции практического опыта сотрудников правоохранительных органов в учебный процесс. Сотрудники кафедры имеют возможность по предварительной договоренности с руководителем филиала знакомиться с материалами уголовных дел, что влияет на методическую организацию учебного процесса;</a:t>
            </a:r>
          </a:p>
          <a:p>
            <a:pPr algn="just"/>
            <a:endParaRPr lang="ru-RU" sz="19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Метод предметного информирования; метод </a:t>
            </a:r>
            <a:r>
              <a:rPr lang="ru-RU" sz="19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профориентационной</a:t>
            </a:r>
            <a:r>
              <a:rPr lang="ru-RU" sz="19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направленности работы филиала. В рамках проведения дней информирования филиал кафедры снабжает сотрудников кафедры  материалами обзорного характера из различных областей правоохранительной деятельности. </a:t>
            </a:r>
          </a:p>
          <a:p>
            <a:endParaRPr lang="ru-RU" sz="19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6100" y="210675"/>
            <a:ext cx="8229600" cy="860872"/>
          </a:xfrm>
        </p:spPr>
        <p:txBody>
          <a:bodyPr>
            <a:normAutofit/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НАУЧНО-ИССЛЕДОВАТЕЛЬСКАЯ ДЕЯТЕЛЬНОСТЬ</a:t>
            </a:r>
            <a:endParaRPr lang="ru-RU" sz="2400" b="1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214282" y="1646238"/>
            <a:ext cx="8715436" cy="452596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Утверждена тема НИР филиала: «Региональные особенности преступности в Республике Беларусь: факторный анализ и меры локализации»;</a:t>
            </a:r>
          </a:p>
          <a:p>
            <a:pPr algn="just" eaLnBrk="1" hangingPunct="1">
              <a:lnSpc>
                <a:spcPct val="80000"/>
              </a:lnSpc>
            </a:pPr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Проведена совместная научная </a:t>
            </a:r>
            <a:r>
              <a:rPr lang="ru-RU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онлайн-конференция</a:t>
            </a: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тему «Преступность и система наказаний в современных условиях развития общества: традиции и инновации» в которой принял участие заведующий филиалом </a:t>
            </a:r>
            <a:r>
              <a:rPr lang="ru-RU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Шаройкин</a:t>
            </a: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А.М. с темой: «Выяснение и установление признаков криминального банкротства»;</a:t>
            </a:r>
          </a:p>
          <a:p>
            <a:pPr algn="just" eaLnBrk="1" hangingPunct="1">
              <a:lnSpc>
                <a:spcPct val="80000"/>
              </a:lnSpc>
            </a:pPr>
            <a:endParaRPr lang="ru-RU" sz="2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Заместитель начальника по идеологической и кадровой работе УДФР КГК по Могилевской области </a:t>
            </a:r>
            <a:r>
              <a:rPr lang="ru-RU" sz="2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Шаройкин</a:t>
            </a:r>
            <a:r>
              <a:rPr lang="ru-RU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А.М. назначен руководителем дипломного проектирования студентов 4 и 5 курсов заочной формы получения высшего образования. </a:t>
            </a:r>
          </a:p>
          <a:p>
            <a:pPr algn="just" eaLnBrk="1" hangingPunct="1">
              <a:lnSpc>
                <a:spcPct val="80000"/>
              </a:lnSpc>
            </a:pPr>
            <a:endParaRPr lang="ru-RU" sz="2200" dirty="0" smtClean="0"/>
          </a:p>
          <a:p>
            <a:pPr algn="just" eaLnBrk="1" hangingPunct="1">
              <a:lnSpc>
                <a:spcPct val="80000"/>
              </a:lnSpc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403</TotalTime>
  <Words>930</Words>
  <Application>Microsoft Office PowerPoint</Application>
  <PresentationFormat>Экран (4:3)</PresentationFormat>
  <Paragraphs>97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Литейная</vt:lpstr>
      <vt:lpstr>Слайд 1</vt:lpstr>
      <vt:lpstr>Слайд 2</vt:lpstr>
      <vt:lpstr>Организационно-правовой основой деятельности Филиала кафедры является договор о совместной деятельности, заключенный между МГУ имени А.А. Кулешова и УДФР КГК Республики Беларусь по Могилевской области и Положение от 03.09.2015 №ПП-180-2015.</vt:lpstr>
      <vt:lpstr>      Руководителем Филиала кафедры является зам.начальника управления по идеологической и кадровой работе УДФР КГК Республики Беларусь по Могилевской области и по совместительству старший преподаватель кафедры уголовного права и уголовного процесса Шаройкин Александр Михайлович, который осуществляет организацию и общее руководство учебно-методической, научно-исследовательской и воспитательной работой, проводимой филиалом кафедры со студентами специальности «Правоведение», а также осуществляет преподавательскую деятельность в рамках дисциплины «Коррупция и ее общественная опасность».</vt:lpstr>
      <vt:lpstr>Слайд 5</vt:lpstr>
      <vt:lpstr>Слайд 6</vt:lpstr>
      <vt:lpstr>  Целями и задачами Филиала кафедры являются: </vt:lpstr>
      <vt:lpstr>Методическое взаимодействие кафедры уголовного права и уголовного процесса с филиалом</vt:lpstr>
      <vt:lpstr>НАУЧНО-ИССЛЕДОВАТЕЛЬСКАЯ ДЕЯТЕЛЬНОСТЬ</vt:lpstr>
      <vt:lpstr>Слайд 10</vt:lpstr>
      <vt:lpstr>Слайд 11</vt:lpstr>
      <vt:lpstr> </vt:lpstr>
      <vt:lpstr>Слайд 13</vt:lpstr>
      <vt:lpstr>Слайд 14</vt:lpstr>
      <vt:lpstr>Слайд 15</vt:lpstr>
      <vt:lpstr>Слайд 16</vt:lpstr>
      <vt:lpstr>Филиал кафедры выполняет следующие функции: </vt:lpstr>
      <vt:lpstr>Слайд 18</vt:lpstr>
      <vt:lpstr> ЗНАЧЕНИЕ ФИЛИАЛА КАФЕДРЫ </vt:lpstr>
      <vt:lpstr>ПЕРСПЕКТИВНЫЕ НАПРАВЛЕНИЯ И ПЛАНЫ ФИЛИАЛА КАФЕДРЫ</vt:lpstr>
    </vt:vector>
  </TitlesOfParts>
  <Company>Infobel 2010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Алинка-малинка</dc:creator>
  <cp:lastModifiedBy>E211</cp:lastModifiedBy>
  <cp:revision>44</cp:revision>
  <dcterms:created xsi:type="dcterms:W3CDTF">2016-05-21T17:34:32Z</dcterms:created>
  <dcterms:modified xsi:type="dcterms:W3CDTF">2016-10-13T07:08:11Z</dcterms:modified>
</cp:coreProperties>
</file>